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0" r:id="rId4"/>
    <p:sldId id="258" r:id="rId5"/>
    <p:sldId id="266" r:id="rId6"/>
    <p:sldId id="276" r:id="rId7"/>
    <p:sldId id="267" r:id="rId8"/>
    <p:sldId id="268" r:id="rId9"/>
    <p:sldId id="269" r:id="rId10"/>
    <p:sldId id="261" r:id="rId11"/>
    <p:sldId id="270" r:id="rId12"/>
    <p:sldId id="259" r:id="rId13"/>
    <p:sldId id="281" r:id="rId14"/>
    <p:sldId id="262" r:id="rId15"/>
    <p:sldId id="271" r:id="rId16"/>
    <p:sldId id="272" r:id="rId17"/>
    <p:sldId id="273" r:id="rId18"/>
    <p:sldId id="263" r:id="rId19"/>
    <p:sldId id="282" r:id="rId20"/>
    <p:sldId id="274" r:id="rId21"/>
    <p:sldId id="275" r:id="rId22"/>
    <p:sldId id="260" r:id="rId23"/>
    <p:sldId id="283" r:id="rId24"/>
    <p:sldId id="264" r:id="rId25"/>
    <p:sldId id="284" r:id="rId26"/>
    <p:sldId id="279"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2" autoAdjust="0"/>
    <p:restoredTop sz="94660"/>
  </p:normalViewPr>
  <p:slideViewPr>
    <p:cSldViewPr snapToGrid="0">
      <p:cViewPr varScale="1">
        <p:scale>
          <a:sx n="121" d="100"/>
          <a:sy n="121" d="100"/>
        </p:scale>
        <p:origin x="14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dirty="0"/>
            <a:t>“Follow me and let’s see this patient together.”</a:t>
          </a:r>
          <a:endParaRPr lang="en-US" dirty="0"/>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dirty="0"/>
            <a:t>Play video</a:t>
          </a:r>
          <a:endParaRPr lang="en-US" dirty="0"/>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dirty="0"/>
            <a:t>Done swabs and stop at 4:20</a:t>
          </a:r>
          <a:endParaRPr lang="en-US" dirty="0"/>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“Follow me and let’s see this patient together.”</a:t>
          </a:r>
          <a:endParaRPr lang="en-US" sz="1300" kern="1200" dirty="0"/>
        </a:p>
        <a:p>
          <a:pPr marL="114300" lvl="1" indent="-114300" algn="l" defTabSz="577850">
            <a:lnSpc>
              <a:spcPct val="90000"/>
            </a:lnSpc>
            <a:spcBef>
              <a:spcPct val="0"/>
            </a:spcBef>
            <a:spcAft>
              <a:spcPct val="15000"/>
            </a:spcAft>
            <a:buChar char="•"/>
          </a:pPr>
          <a:r>
            <a:rPr lang="en-AU" sz="1300" kern="1200" dirty="0"/>
            <a:t>Play video</a:t>
          </a:r>
          <a:endParaRPr lang="en-US" sz="1300" kern="1200" dirty="0"/>
        </a:p>
        <a:p>
          <a:pPr marL="114300" lvl="1" indent="-114300" algn="l" defTabSz="577850">
            <a:lnSpc>
              <a:spcPct val="90000"/>
            </a:lnSpc>
            <a:spcBef>
              <a:spcPct val="0"/>
            </a:spcBef>
            <a:spcAft>
              <a:spcPct val="15000"/>
            </a:spcAft>
            <a:buChar char="•"/>
          </a:pPr>
          <a:r>
            <a:rPr lang="en-AU" sz="1300" kern="1200" dirty="0"/>
            <a:t>Done swabs and stop at 4:20</a:t>
          </a:r>
          <a:endParaRPr lang="en-US" sz="1300" kern="1200" dirty="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8/04/2025</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8/04/2025</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8/04/2025</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8/04/2025</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8/04/2025</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8/04/2025</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8/04/2025</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8/04/2025</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8/04/2025</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8/04/2025</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8/04/2025</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8/04/2025</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 </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5" name="Smiley Face 4">
            <a:extLst>
              <a:ext uri="{FF2B5EF4-FFF2-40B4-BE49-F238E27FC236}">
                <a16:creationId xmlns:a16="http://schemas.microsoft.com/office/drawing/2014/main" id="{C3A27058-0DD7-9C27-433D-225BDE76F15D}"/>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5C66F5D8-0F30-8869-5E08-C10B831B0AE3}"/>
              </a:ext>
            </a:extLst>
          </p:cNvPr>
          <p:cNvSpPr txBox="1"/>
          <p:nvPr/>
        </p:nvSpPr>
        <p:spPr>
          <a:xfrm>
            <a:off x="7099738" y="365125"/>
            <a:ext cx="2716924" cy="646331"/>
          </a:xfrm>
          <a:prstGeom prst="rect">
            <a:avLst/>
          </a:prstGeom>
          <a:noFill/>
        </p:spPr>
        <p:txBody>
          <a:bodyPr wrap="square" rtlCol="0">
            <a:spAutoFit/>
          </a:bodyPr>
          <a:lstStyle/>
          <a:p>
            <a:r>
              <a:rPr lang="en-AU" dirty="0"/>
              <a:t>Quest giver 4</a:t>
            </a:r>
          </a:p>
          <a:p>
            <a:endParaRPr lang="en-AU" dirty="0"/>
          </a:p>
        </p:txBody>
      </p:sp>
      <p:sp>
        <p:nvSpPr>
          <p:cNvPr id="6" name="TextBox 5">
            <a:extLst>
              <a:ext uri="{FF2B5EF4-FFF2-40B4-BE49-F238E27FC236}">
                <a16:creationId xmlns:a16="http://schemas.microsoft.com/office/drawing/2014/main" id="{AF1C58D7-7530-31F8-D41B-6456F2C14007}"/>
              </a:ext>
            </a:extLst>
          </p:cNvPr>
          <p:cNvSpPr txBox="1"/>
          <p:nvPr/>
        </p:nvSpPr>
        <p:spPr>
          <a:xfrm>
            <a:off x="7588469" y="5901558"/>
            <a:ext cx="4299531" cy="369332"/>
          </a:xfrm>
          <a:prstGeom prst="rect">
            <a:avLst/>
          </a:prstGeom>
          <a:noFill/>
        </p:spPr>
        <p:txBody>
          <a:bodyPr wrap="square" rtlCol="0">
            <a:spAutoFit/>
          </a:bodyPr>
          <a:lstStyle/>
          <a:p>
            <a:r>
              <a:rPr lang="en-AU" dirty="0"/>
              <a:t>Lunch</a:t>
            </a:r>
          </a:p>
        </p:txBody>
      </p:sp>
      <p:pic>
        <p:nvPicPr>
          <p:cNvPr id="7" name="Picture 2" descr="Aluminium Sliding Door 2100h x 1450w - Stock Windows And Doors">
            <a:extLst>
              <a:ext uri="{FF2B5EF4-FFF2-40B4-BE49-F238E27FC236}">
                <a16:creationId xmlns:a16="http://schemas.microsoft.com/office/drawing/2014/main" id="{0BC58801-DB07-5595-D6EA-0F9155A70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764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
        <p:nvSpPr>
          <p:cNvPr id="4" name="Smiley Face 3">
            <a:extLst>
              <a:ext uri="{FF2B5EF4-FFF2-40B4-BE49-F238E27FC236}">
                <a16:creationId xmlns:a16="http://schemas.microsoft.com/office/drawing/2014/main" id="{0E522CCC-2B99-FA7D-A467-D30C57A916CB}"/>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D3F6CD85-A7ED-9C1C-E58B-50FCF3D4DC19}"/>
              </a:ext>
            </a:extLst>
          </p:cNvPr>
          <p:cNvSpPr txBox="1"/>
          <p:nvPr/>
        </p:nvSpPr>
        <p:spPr>
          <a:xfrm>
            <a:off x="6437585" y="1374366"/>
            <a:ext cx="2716924" cy="646331"/>
          </a:xfrm>
          <a:prstGeom prst="rect">
            <a:avLst/>
          </a:prstGeom>
          <a:noFill/>
        </p:spPr>
        <p:txBody>
          <a:bodyPr wrap="square" rtlCol="0">
            <a:spAutoFit/>
          </a:bodyPr>
          <a:lstStyle/>
          <a:p>
            <a:r>
              <a:rPr lang="en-AU" dirty="0"/>
              <a:t>Quest giver 5-8</a:t>
            </a:r>
          </a:p>
          <a:p>
            <a:endParaRPr lang="en-AU" dirty="0"/>
          </a:p>
        </p:txBody>
      </p:sp>
    </p:spTree>
    <p:extLst>
      <p:ext uri="{BB962C8B-B14F-4D97-AF65-F5344CB8AC3E}">
        <p14:creationId xmlns:p14="http://schemas.microsoft.com/office/powerpoint/2010/main" val="84493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highlight>
                  <a:srgbClr val="FF00FF"/>
                </a:highlight>
              </a:rPr>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
        <p:nvSpPr>
          <p:cNvPr id="4" name="Smiley Face 3">
            <a:extLst>
              <a:ext uri="{FF2B5EF4-FFF2-40B4-BE49-F238E27FC236}">
                <a16:creationId xmlns:a16="http://schemas.microsoft.com/office/drawing/2014/main" id="{71945E4D-C543-C107-3116-920124BB169C}"/>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ED0D89BF-1B74-452C-5DBF-40CB78C08E11}"/>
              </a:ext>
            </a:extLst>
          </p:cNvPr>
          <p:cNvSpPr txBox="1"/>
          <p:nvPr/>
        </p:nvSpPr>
        <p:spPr>
          <a:xfrm>
            <a:off x="714703" y="162910"/>
            <a:ext cx="2627587" cy="646331"/>
          </a:xfrm>
          <a:prstGeom prst="rect">
            <a:avLst/>
          </a:prstGeom>
          <a:noFill/>
        </p:spPr>
        <p:txBody>
          <a:bodyPr wrap="square" rtlCol="0">
            <a:spAutoFit/>
          </a:bodyPr>
          <a:lstStyle/>
          <a:p>
            <a:r>
              <a:rPr lang="en-AU" dirty="0"/>
              <a:t>Day 2</a:t>
            </a:r>
          </a:p>
          <a:p>
            <a:endParaRPr lang="en-AU" dirty="0"/>
          </a:p>
        </p:txBody>
      </p:sp>
      <p:sp>
        <p:nvSpPr>
          <p:cNvPr id="7" name="TextBox 6">
            <a:extLst>
              <a:ext uri="{FF2B5EF4-FFF2-40B4-BE49-F238E27FC236}">
                <a16:creationId xmlns:a16="http://schemas.microsoft.com/office/drawing/2014/main" id="{E476D6AB-FEAF-8D2F-C79C-ECB4BAEB7BA9}"/>
              </a:ext>
            </a:extLst>
          </p:cNvPr>
          <p:cNvSpPr txBox="1"/>
          <p:nvPr/>
        </p:nvSpPr>
        <p:spPr>
          <a:xfrm>
            <a:off x="6295697" y="1745769"/>
            <a:ext cx="2480441" cy="369332"/>
          </a:xfrm>
          <a:prstGeom prst="rect">
            <a:avLst/>
          </a:prstGeom>
          <a:noFill/>
        </p:spPr>
        <p:txBody>
          <a:bodyPr wrap="square" rtlCol="0">
            <a:spAutoFit/>
          </a:bodyPr>
          <a:lstStyle/>
          <a:p>
            <a:r>
              <a:rPr lang="en-AU" dirty="0"/>
              <a:t>Quest 11-13</a:t>
            </a:r>
          </a:p>
        </p:txBody>
      </p:sp>
      <p:sp>
        <p:nvSpPr>
          <p:cNvPr id="8" name="TextBox 7">
            <a:extLst>
              <a:ext uri="{FF2B5EF4-FFF2-40B4-BE49-F238E27FC236}">
                <a16:creationId xmlns:a16="http://schemas.microsoft.com/office/drawing/2014/main" id="{440745D1-139A-5B3A-6114-4BE7418CF1E1}"/>
              </a:ext>
            </a:extLst>
          </p:cNvPr>
          <p:cNvSpPr txBox="1"/>
          <p:nvPr/>
        </p:nvSpPr>
        <p:spPr>
          <a:xfrm>
            <a:off x="8303172" y="3429000"/>
            <a:ext cx="2480441" cy="369332"/>
          </a:xfrm>
          <a:prstGeom prst="rect">
            <a:avLst/>
          </a:prstGeom>
          <a:noFill/>
        </p:spPr>
        <p:txBody>
          <a:bodyPr wrap="square" rtlCol="0">
            <a:spAutoFit/>
          </a:bodyPr>
          <a:lstStyle/>
          <a:p>
            <a:r>
              <a:rPr lang="en-AU" dirty="0"/>
              <a:t>Quest 14</a:t>
            </a:r>
          </a:p>
        </p:txBody>
      </p:sp>
    </p:spTree>
    <p:extLst>
      <p:ext uri="{BB962C8B-B14F-4D97-AF65-F5344CB8AC3E}">
        <p14:creationId xmlns:p14="http://schemas.microsoft.com/office/powerpoint/2010/main" val="2842853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512A-4341-4676-946F-2EB6CBCAAC66}"/>
              </a:ext>
            </a:extLst>
          </p:cNvPr>
          <p:cNvSpPr>
            <a:spLocks noGrp="1"/>
          </p:cNvSpPr>
          <p:nvPr>
            <p:ph type="title"/>
          </p:nvPr>
        </p:nvSpPr>
        <p:spPr/>
        <p:txBody>
          <a:bodyPr/>
          <a:lstStyle/>
          <a:p>
            <a:r>
              <a:rPr lang="en-AU" dirty="0"/>
              <a:t>Day 1 15:15 – quest 10</a:t>
            </a:r>
          </a:p>
        </p:txBody>
      </p:sp>
      <p:sp>
        <p:nvSpPr>
          <p:cNvPr id="3" name="Content Placeholder 2">
            <a:extLst>
              <a:ext uri="{FF2B5EF4-FFF2-40B4-BE49-F238E27FC236}">
                <a16:creationId xmlns:a16="http://schemas.microsoft.com/office/drawing/2014/main" id="{42D69BF1-E51E-103D-452E-09918E67AA8D}"/>
              </a:ext>
            </a:extLst>
          </p:cNvPr>
          <p:cNvSpPr>
            <a:spLocks noGrp="1"/>
          </p:cNvSpPr>
          <p:nvPr>
            <p:ph sz="half" idx="1"/>
          </p:nvPr>
        </p:nvSpPr>
        <p:spPr/>
        <p:txBody>
          <a:bodyPr/>
          <a:lstStyle/>
          <a:p>
            <a:r>
              <a:rPr lang="en-AU" dirty="0"/>
              <a:t>BGL – 11:30</a:t>
            </a:r>
          </a:p>
          <a:p>
            <a:r>
              <a:rPr lang="en-AU" dirty="0">
                <a:highlight>
                  <a:srgbClr val="C0C0C0"/>
                </a:highlight>
              </a:rPr>
              <a:t>Anticoagulation – 0</a:t>
            </a:r>
          </a:p>
          <a:p>
            <a:r>
              <a:rPr lang="en-AU" dirty="0" err="1"/>
              <a:t>MedChart</a:t>
            </a:r>
            <a:r>
              <a:rPr lang="en-AU" dirty="0"/>
              <a:t> – 12:00</a:t>
            </a:r>
          </a:p>
          <a:p>
            <a:r>
              <a:rPr lang="en-AU" dirty="0"/>
              <a:t>OBS – 14:00</a:t>
            </a:r>
          </a:p>
          <a:p>
            <a:endParaRPr lang="en-AU" dirty="0"/>
          </a:p>
        </p:txBody>
      </p:sp>
      <p:sp>
        <p:nvSpPr>
          <p:cNvPr id="4" name="Content Placeholder 3">
            <a:extLst>
              <a:ext uri="{FF2B5EF4-FFF2-40B4-BE49-F238E27FC236}">
                <a16:creationId xmlns:a16="http://schemas.microsoft.com/office/drawing/2014/main" id="{74057F82-972F-AE83-B96C-4A0C55D55187}"/>
              </a:ext>
            </a:extLst>
          </p:cNvPr>
          <p:cNvSpPr>
            <a:spLocks noGrp="1"/>
          </p:cNvSpPr>
          <p:nvPr>
            <p:ph sz="half" idx="2"/>
          </p:nvPr>
        </p:nvSpPr>
        <p:spPr/>
        <p:txBody>
          <a:bodyPr/>
          <a:lstStyle/>
          <a:p>
            <a:r>
              <a:rPr lang="en-AU" dirty="0"/>
              <a:t>Patient notes – 15:15</a:t>
            </a:r>
          </a:p>
        </p:txBody>
      </p:sp>
    </p:spTree>
    <p:extLst>
      <p:ext uri="{BB962C8B-B14F-4D97-AF65-F5344CB8AC3E}">
        <p14:creationId xmlns:p14="http://schemas.microsoft.com/office/powerpoint/2010/main" val="50711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
        <p:nvSpPr>
          <p:cNvPr id="4" name="TextBox 3">
            <a:extLst>
              <a:ext uri="{FF2B5EF4-FFF2-40B4-BE49-F238E27FC236}">
                <a16:creationId xmlns:a16="http://schemas.microsoft.com/office/drawing/2014/main" id="{1431A6A7-4C2C-434B-DF61-0C86EA0788A6}"/>
              </a:ext>
            </a:extLst>
          </p:cNvPr>
          <p:cNvSpPr txBox="1"/>
          <p:nvPr/>
        </p:nvSpPr>
        <p:spPr>
          <a:xfrm>
            <a:off x="6395545" y="1745769"/>
            <a:ext cx="2480441" cy="369332"/>
          </a:xfrm>
          <a:prstGeom prst="rect">
            <a:avLst/>
          </a:prstGeom>
          <a:noFill/>
        </p:spPr>
        <p:txBody>
          <a:bodyPr wrap="square" rtlCol="0">
            <a:spAutoFit/>
          </a:bodyPr>
          <a:lstStyle/>
          <a:p>
            <a:r>
              <a:rPr lang="en-AU" dirty="0"/>
              <a:t>Quest 14</a:t>
            </a:r>
          </a:p>
        </p:txBody>
      </p:sp>
      <p:sp>
        <p:nvSpPr>
          <p:cNvPr id="5" name="Smiley Face 4">
            <a:extLst>
              <a:ext uri="{FF2B5EF4-FFF2-40B4-BE49-F238E27FC236}">
                <a16:creationId xmlns:a16="http://schemas.microsoft.com/office/drawing/2014/main" id="{7D49B3A1-92FA-ACB9-EF61-8D6A8EF093B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1556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a:t>
            </a:r>
            <a:r>
              <a:rPr lang="en-AU" dirty="0">
                <a:highlight>
                  <a:srgbClr val="FF00FF"/>
                </a:highlight>
              </a:rPr>
              <a:t>6:20 and stops at 7:12</a:t>
            </a:r>
          </a:p>
          <a:p>
            <a:pPr lvl="1"/>
            <a:endParaRPr lang="en-AU" dirty="0"/>
          </a:p>
        </p:txBody>
      </p:sp>
      <p:sp>
        <p:nvSpPr>
          <p:cNvPr id="5" name="Smiley Face 4">
            <a:extLst>
              <a:ext uri="{FF2B5EF4-FFF2-40B4-BE49-F238E27FC236}">
                <a16:creationId xmlns:a16="http://schemas.microsoft.com/office/drawing/2014/main" id="{BF138837-8460-07B3-4F65-83DEC6B0B4C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2B619590-56E1-9029-E0A9-E282169C3E08}"/>
              </a:ext>
            </a:extLst>
          </p:cNvPr>
          <p:cNvSpPr txBox="1"/>
          <p:nvPr/>
        </p:nvSpPr>
        <p:spPr>
          <a:xfrm>
            <a:off x="7357241" y="5807631"/>
            <a:ext cx="1198180" cy="369332"/>
          </a:xfrm>
          <a:prstGeom prst="rect">
            <a:avLst/>
          </a:prstGeom>
          <a:noFill/>
        </p:spPr>
        <p:txBody>
          <a:bodyPr wrap="square" rtlCol="0">
            <a:spAutoFit/>
          </a:bodyPr>
          <a:lstStyle/>
          <a:p>
            <a:r>
              <a:rPr lang="en-AU" dirty="0"/>
              <a:t>Quest 15</a:t>
            </a:r>
          </a:p>
        </p:txBody>
      </p:sp>
    </p:spTree>
    <p:extLst>
      <p:ext uri="{BB962C8B-B14F-4D97-AF65-F5344CB8AC3E}">
        <p14:creationId xmlns:p14="http://schemas.microsoft.com/office/powerpoint/2010/main" val="317357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
        <p:nvSpPr>
          <p:cNvPr id="5" name="Smiley Face 4">
            <a:extLst>
              <a:ext uri="{FF2B5EF4-FFF2-40B4-BE49-F238E27FC236}">
                <a16:creationId xmlns:a16="http://schemas.microsoft.com/office/drawing/2014/main" id="{0EDCAA23-F895-CA38-78C1-BC4737D21F7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2A00B2EE-50A8-53B8-27F9-A6AC36F58D43}"/>
              </a:ext>
            </a:extLst>
          </p:cNvPr>
          <p:cNvSpPr txBox="1"/>
          <p:nvPr/>
        </p:nvSpPr>
        <p:spPr>
          <a:xfrm>
            <a:off x="6884275" y="843240"/>
            <a:ext cx="1198180" cy="369332"/>
          </a:xfrm>
          <a:prstGeom prst="rect">
            <a:avLst/>
          </a:prstGeom>
          <a:noFill/>
        </p:spPr>
        <p:txBody>
          <a:bodyPr wrap="square" rtlCol="0">
            <a:spAutoFit/>
          </a:bodyPr>
          <a:lstStyle/>
          <a:p>
            <a:r>
              <a:rPr lang="en-AU" dirty="0"/>
              <a:t>Quest 16</a:t>
            </a:r>
          </a:p>
        </p:txBody>
      </p:sp>
      <p:sp>
        <p:nvSpPr>
          <p:cNvPr id="8" name="TextBox 7">
            <a:extLst>
              <a:ext uri="{FF2B5EF4-FFF2-40B4-BE49-F238E27FC236}">
                <a16:creationId xmlns:a16="http://schemas.microsoft.com/office/drawing/2014/main" id="{847BBF31-1BF9-0A23-6F62-0DFF4127DD4C}"/>
              </a:ext>
            </a:extLst>
          </p:cNvPr>
          <p:cNvSpPr txBox="1"/>
          <p:nvPr/>
        </p:nvSpPr>
        <p:spPr>
          <a:xfrm>
            <a:off x="-68318" y="2346219"/>
            <a:ext cx="1198180" cy="646331"/>
          </a:xfrm>
          <a:prstGeom prst="rect">
            <a:avLst/>
          </a:prstGeom>
          <a:noFill/>
        </p:spPr>
        <p:txBody>
          <a:bodyPr wrap="square" rtlCol="0">
            <a:spAutoFit/>
          </a:bodyPr>
          <a:lstStyle/>
          <a:p>
            <a:r>
              <a:rPr lang="en-AU" dirty="0"/>
              <a:t>Quest 17</a:t>
            </a:r>
          </a:p>
          <a:p>
            <a:r>
              <a:rPr lang="en-AU" dirty="0"/>
              <a:t>-18</a:t>
            </a:r>
          </a:p>
        </p:txBody>
      </p:sp>
    </p:spTree>
    <p:extLst>
      <p:ext uri="{BB962C8B-B14F-4D97-AF65-F5344CB8AC3E}">
        <p14:creationId xmlns:p14="http://schemas.microsoft.com/office/powerpoint/2010/main" val="163349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
        <p:nvSpPr>
          <p:cNvPr id="4" name="Smiley Face 3">
            <a:extLst>
              <a:ext uri="{FF2B5EF4-FFF2-40B4-BE49-F238E27FC236}">
                <a16:creationId xmlns:a16="http://schemas.microsoft.com/office/drawing/2014/main" id="{D4223FF3-D7FF-B390-40E9-481A206345E6}"/>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Aluminium Sliding Door 2100h x 1450w - Stock Windows And Doors">
            <a:extLst>
              <a:ext uri="{FF2B5EF4-FFF2-40B4-BE49-F238E27FC236}">
                <a16:creationId xmlns:a16="http://schemas.microsoft.com/office/drawing/2014/main" id="{4EA74C45-16C6-AA62-9CAE-516D579E2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E4B4C8-1DB6-52E6-4A23-BE135CB3D6EA}"/>
              </a:ext>
            </a:extLst>
          </p:cNvPr>
          <p:cNvSpPr txBox="1"/>
          <p:nvPr/>
        </p:nvSpPr>
        <p:spPr>
          <a:xfrm>
            <a:off x="9969061" y="5374257"/>
            <a:ext cx="1198180" cy="369332"/>
          </a:xfrm>
          <a:prstGeom prst="rect">
            <a:avLst/>
          </a:prstGeom>
          <a:noFill/>
        </p:spPr>
        <p:txBody>
          <a:bodyPr wrap="square" rtlCol="0">
            <a:spAutoFit/>
          </a:bodyPr>
          <a:lstStyle/>
          <a:p>
            <a:r>
              <a:rPr lang="en-AU" dirty="0"/>
              <a:t>Quest 19</a:t>
            </a:r>
          </a:p>
        </p:txBody>
      </p:sp>
    </p:spTree>
    <p:extLst>
      <p:ext uri="{BB962C8B-B14F-4D97-AF65-F5344CB8AC3E}">
        <p14:creationId xmlns:p14="http://schemas.microsoft.com/office/powerpoint/2010/main" val="305542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solidFill>
                  <a:srgbClr val="FF0000"/>
                </a:solidFill>
              </a:rPr>
              <a:t>What antibiotics should we change to? </a:t>
            </a:r>
          </a:p>
          <a:p>
            <a:pPr lvl="1"/>
            <a:r>
              <a:rPr lang="en-AU" dirty="0"/>
              <a:t>Clindamycin- If this is added to flucloxacillin, this may be helpful for inhibition of clostridial exotoxins. But this antibiotic is only bacteriostatic and not bactericidal and should be used together with a second antibiotic such as penicillin.</a:t>
            </a:r>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
        <p:nvSpPr>
          <p:cNvPr id="4" name="TextBox 3">
            <a:extLst>
              <a:ext uri="{FF2B5EF4-FFF2-40B4-BE49-F238E27FC236}">
                <a16:creationId xmlns:a16="http://schemas.microsoft.com/office/drawing/2014/main" id="{491B8CE6-45FE-BD43-8F50-53FBB02F20E3}"/>
              </a:ext>
            </a:extLst>
          </p:cNvPr>
          <p:cNvSpPr txBox="1"/>
          <p:nvPr/>
        </p:nvSpPr>
        <p:spPr>
          <a:xfrm>
            <a:off x="8371490" y="572814"/>
            <a:ext cx="2837793" cy="369332"/>
          </a:xfrm>
          <a:prstGeom prst="rect">
            <a:avLst/>
          </a:prstGeom>
          <a:noFill/>
        </p:spPr>
        <p:txBody>
          <a:bodyPr wrap="square" rtlCol="0">
            <a:spAutoFit/>
          </a:bodyPr>
          <a:lstStyle/>
          <a:p>
            <a:r>
              <a:rPr lang="en-AU" dirty="0"/>
              <a:t>Result checking Quest 20</a:t>
            </a:r>
          </a:p>
        </p:txBody>
      </p:sp>
      <p:sp>
        <p:nvSpPr>
          <p:cNvPr id="5" name="TextBox 4">
            <a:extLst>
              <a:ext uri="{FF2B5EF4-FFF2-40B4-BE49-F238E27FC236}">
                <a16:creationId xmlns:a16="http://schemas.microsoft.com/office/drawing/2014/main" id="{8E49E6FF-797F-1540-F4E4-DB00CADC51F9}"/>
              </a:ext>
            </a:extLst>
          </p:cNvPr>
          <p:cNvSpPr txBox="1"/>
          <p:nvPr/>
        </p:nvSpPr>
        <p:spPr>
          <a:xfrm>
            <a:off x="5749158" y="1825625"/>
            <a:ext cx="1198180" cy="369332"/>
          </a:xfrm>
          <a:prstGeom prst="rect">
            <a:avLst/>
          </a:prstGeom>
          <a:noFill/>
        </p:spPr>
        <p:txBody>
          <a:bodyPr wrap="square" rtlCol="0">
            <a:spAutoFit/>
          </a:bodyPr>
          <a:lstStyle/>
          <a:p>
            <a:r>
              <a:rPr lang="en-AU" dirty="0"/>
              <a:t>Quest 21</a:t>
            </a:r>
          </a:p>
        </p:txBody>
      </p:sp>
      <p:sp>
        <p:nvSpPr>
          <p:cNvPr id="6" name="TextBox 5">
            <a:extLst>
              <a:ext uri="{FF2B5EF4-FFF2-40B4-BE49-F238E27FC236}">
                <a16:creationId xmlns:a16="http://schemas.microsoft.com/office/drawing/2014/main" id="{C5FDC3FB-1404-E3A7-4698-959EFAAB59D1}"/>
              </a:ext>
            </a:extLst>
          </p:cNvPr>
          <p:cNvSpPr txBox="1"/>
          <p:nvPr/>
        </p:nvSpPr>
        <p:spPr>
          <a:xfrm>
            <a:off x="3804745" y="5877363"/>
            <a:ext cx="1198180" cy="369332"/>
          </a:xfrm>
          <a:prstGeom prst="rect">
            <a:avLst/>
          </a:prstGeom>
          <a:noFill/>
        </p:spPr>
        <p:txBody>
          <a:bodyPr wrap="square" rtlCol="0">
            <a:spAutoFit/>
          </a:bodyPr>
          <a:lstStyle/>
          <a:p>
            <a:r>
              <a:rPr lang="en-AU" dirty="0"/>
              <a:t>Quest 22</a:t>
            </a:r>
          </a:p>
        </p:txBody>
      </p:sp>
    </p:spTree>
    <p:extLst>
      <p:ext uri="{BB962C8B-B14F-4D97-AF65-F5344CB8AC3E}">
        <p14:creationId xmlns:p14="http://schemas.microsoft.com/office/powerpoint/2010/main" val="175297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739A-D334-D83E-2D4B-F181DEFA7742}"/>
              </a:ext>
            </a:extLst>
          </p:cNvPr>
          <p:cNvSpPr>
            <a:spLocks noGrp="1"/>
          </p:cNvSpPr>
          <p:nvPr>
            <p:ph type="title"/>
          </p:nvPr>
        </p:nvSpPr>
        <p:spPr/>
        <p:txBody>
          <a:bodyPr/>
          <a:lstStyle/>
          <a:p>
            <a:r>
              <a:rPr lang="en-AU" dirty="0"/>
              <a:t>Day 3 11:20 – quest 20</a:t>
            </a:r>
          </a:p>
        </p:txBody>
      </p:sp>
      <p:sp>
        <p:nvSpPr>
          <p:cNvPr id="3" name="Content Placeholder 2">
            <a:extLst>
              <a:ext uri="{FF2B5EF4-FFF2-40B4-BE49-F238E27FC236}">
                <a16:creationId xmlns:a16="http://schemas.microsoft.com/office/drawing/2014/main" id="{3A811E23-455A-9028-6DEA-BAE1EDAF92BB}"/>
              </a:ext>
            </a:extLst>
          </p:cNvPr>
          <p:cNvSpPr>
            <a:spLocks noGrp="1"/>
          </p:cNvSpPr>
          <p:nvPr>
            <p:ph sz="half" idx="1"/>
          </p:nvPr>
        </p:nvSpPr>
        <p:spPr/>
        <p:txBody>
          <a:bodyPr/>
          <a:lstStyle/>
          <a:p>
            <a:r>
              <a:rPr lang="en-AU" dirty="0"/>
              <a:t>BGL Chart – 06:45</a:t>
            </a:r>
          </a:p>
          <a:p>
            <a:r>
              <a:rPr lang="en-AU" dirty="0"/>
              <a:t>Anticoagulation – Day1 20:00</a:t>
            </a:r>
          </a:p>
          <a:p>
            <a:r>
              <a:rPr lang="en-AU" dirty="0"/>
              <a:t>Med Chart – Day 3 06:00 (page2-3)</a:t>
            </a:r>
          </a:p>
          <a:p>
            <a:r>
              <a:rPr lang="en-AU" dirty="0"/>
              <a:t>- Day 2 20:00 (page 4)</a:t>
            </a:r>
          </a:p>
          <a:p>
            <a:r>
              <a:rPr lang="en-AU" dirty="0"/>
              <a:t>OBS – 10:00</a:t>
            </a:r>
          </a:p>
          <a:p>
            <a:endParaRPr lang="en-AU" dirty="0"/>
          </a:p>
          <a:p>
            <a:endParaRPr lang="en-AU" dirty="0"/>
          </a:p>
        </p:txBody>
      </p:sp>
      <p:sp>
        <p:nvSpPr>
          <p:cNvPr id="4" name="Content Placeholder 3">
            <a:extLst>
              <a:ext uri="{FF2B5EF4-FFF2-40B4-BE49-F238E27FC236}">
                <a16:creationId xmlns:a16="http://schemas.microsoft.com/office/drawing/2014/main" id="{EDBAF49F-D6A9-1E5C-3FB3-D3F7B5C98114}"/>
              </a:ext>
            </a:extLst>
          </p:cNvPr>
          <p:cNvSpPr>
            <a:spLocks noGrp="1"/>
          </p:cNvSpPr>
          <p:nvPr>
            <p:ph sz="half" idx="2"/>
          </p:nvPr>
        </p:nvSpPr>
        <p:spPr/>
        <p:txBody>
          <a:bodyPr/>
          <a:lstStyle/>
          <a:p>
            <a:r>
              <a:rPr lang="en-AU" dirty="0"/>
              <a:t>Patient notes – 11:20</a:t>
            </a:r>
          </a:p>
        </p:txBody>
      </p:sp>
    </p:spTree>
    <p:extLst>
      <p:ext uri="{BB962C8B-B14F-4D97-AF65-F5344CB8AC3E}">
        <p14:creationId xmlns:p14="http://schemas.microsoft.com/office/powerpoint/2010/main" val="359401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pic>
        <p:nvPicPr>
          <p:cNvPr id="2050" name="Picture 2" descr="Aluminium Sliding Door 2100h x 1450w - Stock Windows And Doors">
            <a:extLst>
              <a:ext uri="{FF2B5EF4-FFF2-40B4-BE49-F238E27FC236}">
                <a16:creationId xmlns:a16="http://schemas.microsoft.com/office/drawing/2014/main" id="{C4CA9132-26F0-CB02-EE4B-D46015573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8CEA9A-BB3A-A95F-1F19-74E040B00469}"/>
              </a:ext>
            </a:extLst>
          </p:cNvPr>
          <p:cNvSpPr txBox="1"/>
          <p:nvPr/>
        </p:nvSpPr>
        <p:spPr>
          <a:xfrm>
            <a:off x="6805448" y="709448"/>
            <a:ext cx="3205655" cy="369332"/>
          </a:xfrm>
          <a:prstGeom prst="rect">
            <a:avLst/>
          </a:prstGeom>
          <a:noFill/>
        </p:spPr>
        <p:txBody>
          <a:bodyPr wrap="square" rtlCol="0">
            <a:spAutoFit/>
          </a:bodyPr>
          <a:lstStyle/>
          <a:p>
            <a:r>
              <a:rPr lang="en-AU" dirty="0"/>
              <a:t>Dr barton talking Quest 23</a:t>
            </a:r>
          </a:p>
        </p:txBody>
      </p:sp>
      <p:sp>
        <p:nvSpPr>
          <p:cNvPr id="5" name="TextBox 4">
            <a:extLst>
              <a:ext uri="{FF2B5EF4-FFF2-40B4-BE49-F238E27FC236}">
                <a16:creationId xmlns:a16="http://schemas.microsoft.com/office/drawing/2014/main" id="{CABD4A96-58B5-CF24-A7A3-C94237EDF6B4}"/>
              </a:ext>
            </a:extLst>
          </p:cNvPr>
          <p:cNvSpPr txBox="1"/>
          <p:nvPr/>
        </p:nvSpPr>
        <p:spPr>
          <a:xfrm>
            <a:off x="6758152" y="3379076"/>
            <a:ext cx="2664372" cy="369332"/>
          </a:xfrm>
          <a:prstGeom prst="rect">
            <a:avLst/>
          </a:prstGeom>
          <a:noFill/>
        </p:spPr>
        <p:txBody>
          <a:bodyPr wrap="square" rtlCol="0">
            <a:spAutoFit/>
          </a:bodyPr>
          <a:lstStyle/>
          <a:p>
            <a:r>
              <a:rPr lang="en-AU" dirty="0"/>
              <a:t>Bloods Quest 24-5</a:t>
            </a:r>
          </a:p>
        </p:txBody>
      </p:sp>
      <p:sp>
        <p:nvSpPr>
          <p:cNvPr id="6" name="TextBox 5">
            <a:extLst>
              <a:ext uri="{FF2B5EF4-FFF2-40B4-BE49-F238E27FC236}">
                <a16:creationId xmlns:a16="http://schemas.microsoft.com/office/drawing/2014/main" id="{E9BFDAFE-EA88-DE87-FD37-49B70DC4EA81}"/>
              </a:ext>
            </a:extLst>
          </p:cNvPr>
          <p:cNvSpPr txBox="1"/>
          <p:nvPr/>
        </p:nvSpPr>
        <p:spPr>
          <a:xfrm>
            <a:off x="8308427" y="5258730"/>
            <a:ext cx="2469931" cy="369332"/>
          </a:xfrm>
          <a:prstGeom prst="rect">
            <a:avLst/>
          </a:prstGeom>
          <a:noFill/>
        </p:spPr>
        <p:txBody>
          <a:bodyPr wrap="square" rtlCol="0">
            <a:spAutoFit/>
          </a:bodyPr>
          <a:lstStyle/>
          <a:p>
            <a:r>
              <a:rPr lang="en-AU" dirty="0"/>
              <a:t>Leaving Quest 26</a:t>
            </a:r>
          </a:p>
        </p:txBody>
      </p:sp>
    </p:spTree>
    <p:extLst>
      <p:ext uri="{BB962C8B-B14F-4D97-AF65-F5344CB8AC3E}">
        <p14:creationId xmlns:p14="http://schemas.microsoft.com/office/powerpoint/2010/main" val="3326545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
        <p:nvSpPr>
          <p:cNvPr id="4" name="TextBox 3">
            <a:extLst>
              <a:ext uri="{FF2B5EF4-FFF2-40B4-BE49-F238E27FC236}">
                <a16:creationId xmlns:a16="http://schemas.microsoft.com/office/drawing/2014/main" id="{8BCAEAEF-BCBE-EF5B-8F75-1C7A82E0701F}"/>
              </a:ext>
            </a:extLst>
          </p:cNvPr>
          <p:cNvSpPr txBox="1"/>
          <p:nvPr/>
        </p:nvSpPr>
        <p:spPr>
          <a:xfrm>
            <a:off x="8487103" y="1234966"/>
            <a:ext cx="2690649" cy="369332"/>
          </a:xfrm>
          <a:prstGeom prst="rect">
            <a:avLst/>
          </a:prstGeom>
          <a:noFill/>
        </p:spPr>
        <p:txBody>
          <a:bodyPr wrap="square" rtlCol="0">
            <a:spAutoFit/>
          </a:bodyPr>
          <a:lstStyle/>
          <a:p>
            <a:r>
              <a:rPr lang="en-AU" dirty="0"/>
              <a:t>Quest 27 check notes</a:t>
            </a:r>
          </a:p>
        </p:txBody>
      </p:sp>
      <p:sp>
        <p:nvSpPr>
          <p:cNvPr id="5" name="TextBox 4">
            <a:extLst>
              <a:ext uri="{FF2B5EF4-FFF2-40B4-BE49-F238E27FC236}">
                <a16:creationId xmlns:a16="http://schemas.microsoft.com/office/drawing/2014/main" id="{37B6B80A-085B-78B1-9313-A7008896FACD}"/>
              </a:ext>
            </a:extLst>
          </p:cNvPr>
          <p:cNvSpPr txBox="1"/>
          <p:nvPr/>
        </p:nvSpPr>
        <p:spPr>
          <a:xfrm>
            <a:off x="8965323" y="2659118"/>
            <a:ext cx="2690649" cy="369332"/>
          </a:xfrm>
          <a:prstGeom prst="rect">
            <a:avLst/>
          </a:prstGeom>
          <a:noFill/>
        </p:spPr>
        <p:txBody>
          <a:bodyPr wrap="square" rtlCol="0">
            <a:spAutoFit/>
          </a:bodyPr>
          <a:lstStyle/>
          <a:p>
            <a:r>
              <a:rPr lang="en-AU" dirty="0"/>
              <a:t>Quest 28</a:t>
            </a:r>
          </a:p>
        </p:txBody>
      </p:sp>
    </p:spTree>
    <p:extLst>
      <p:ext uri="{BB962C8B-B14F-4D97-AF65-F5344CB8AC3E}">
        <p14:creationId xmlns:p14="http://schemas.microsoft.com/office/powerpoint/2010/main" val="4085501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pic>
        <p:nvPicPr>
          <p:cNvPr id="4" name="Picture 2" descr="Aluminium Sliding Door 2100h x 1450w - Stock Windows And Doors">
            <a:extLst>
              <a:ext uri="{FF2B5EF4-FFF2-40B4-BE49-F238E27FC236}">
                <a16:creationId xmlns:a16="http://schemas.microsoft.com/office/drawing/2014/main" id="{98D015EB-E48B-2FCC-3867-4A63A477E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39D132-FA06-E934-1ECD-3BE1C93D272C}"/>
              </a:ext>
            </a:extLst>
          </p:cNvPr>
          <p:cNvSpPr txBox="1"/>
          <p:nvPr/>
        </p:nvSpPr>
        <p:spPr>
          <a:xfrm>
            <a:off x="7016750" y="4819650"/>
            <a:ext cx="2051050" cy="369332"/>
          </a:xfrm>
          <a:prstGeom prst="rect">
            <a:avLst/>
          </a:prstGeom>
          <a:noFill/>
        </p:spPr>
        <p:txBody>
          <a:bodyPr wrap="square" rtlCol="0">
            <a:spAutoFit/>
          </a:bodyPr>
          <a:lstStyle/>
          <a:p>
            <a:r>
              <a:rPr lang="en-AU" dirty="0"/>
              <a:t>Quest 30</a:t>
            </a:r>
          </a:p>
        </p:txBody>
      </p:sp>
      <p:sp>
        <p:nvSpPr>
          <p:cNvPr id="6" name="TextBox 5">
            <a:extLst>
              <a:ext uri="{FF2B5EF4-FFF2-40B4-BE49-F238E27FC236}">
                <a16:creationId xmlns:a16="http://schemas.microsoft.com/office/drawing/2014/main" id="{8A231EDF-7E07-CD06-D488-676A7922895E}"/>
              </a:ext>
            </a:extLst>
          </p:cNvPr>
          <p:cNvSpPr txBox="1"/>
          <p:nvPr/>
        </p:nvSpPr>
        <p:spPr>
          <a:xfrm>
            <a:off x="6584730" y="2853560"/>
            <a:ext cx="2690649" cy="369332"/>
          </a:xfrm>
          <a:prstGeom prst="rect">
            <a:avLst/>
          </a:prstGeom>
          <a:noFill/>
        </p:spPr>
        <p:txBody>
          <a:bodyPr wrap="square" rtlCol="0">
            <a:spAutoFit/>
          </a:bodyPr>
          <a:lstStyle/>
          <a:p>
            <a:r>
              <a:rPr lang="en-AU" dirty="0"/>
              <a:t>Quest 29</a:t>
            </a:r>
          </a:p>
        </p:txBody>
      </p:sp>
    </p:spTree>
    <p:extLst>
      <p:ext uri="{BB962C8B-B14F-4D97-AF65-F5344CB8AC3E}">
        <p14:creationId xmlns:p14="http://schemas.microsoft.com/office/powerpoint/2010/main" val="54088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632B-663D-9617-5821-D90AE6F7D740}"/>
              </a:ext>
            </a:extLst>
          </p:cNvPr>
          <p:cNvSpPr>
            <a:spLocks noGrp="1"/>
          </p:cNvSpPr>
          <p:nvPr>
            <p:ph type="title"/>
          </p:nvPr>
        </p:nvSpPr>
        <p:spPr/>
        <p:txBody>
          <a:bodyPr/>
          <a:lstStyle/>
          <a:p>
            <a:r>
              <a:rPr lang="en-AU" dirty="0"/>
              <a:t>Day 14 8:10 – quest 27</a:t>
            </a:r>
          </a:p>
        </p:txBody>
      </p:sp>
      <p:sp>
        <p:nvSpPr>
          <p:cNvPr id="3" name="Content Placeholder 2">
            <a:extLst>
              <a:ext uri="{FF2B5EF4-FFF2-40B4-BE49-F238E27FC236}">
                <a16:creationId xmlns:a16="http://schemas.microsoft.com/office/drawing/2014/main" id="{80AF15A3-407B-CB36-9BF2-34B1CCEEC8D9}"/>
              </a:ext>
            </a:extLst>
          </p:cNvPr>
          <p:cNvSpPr>
            <a:spLocks noGrp="1"/>
          </p:cNvSpPr>
          <p:nvPr>
            <p:ph sz="half" idx="1"/>
          </p:nvPr>
        </p:nvSpPr>
        <p:spPr/>
        <p:txBody>
          <a:bodyPr/>
          <a:lstStyle/>
          <a:p>
            <a:r>
              <a:rPr lang="en-AU" dirty="0"/>
              <a:t>BGL – 07:25</a:t>
            </a:r>
          </a:p>
          <a:p>
            <a:r>
              <a:rPr lang="en-AU" dirty="0"/>
              <a:t>Anticoagulation – Day3 20:00</a:t>
            </a:r>
          </a:p>
          <a:p>
            <a:r>
              <a:rPr lang="en-AU" dirty="0"/>
              <a:t>Med Chart – 0600(page2-3)</a:t>
            </a:r>
          </a:p>
          <a:p>
            <a:r>
              <a:rPr lang="en-AU" dirty="0"/>
              <a:t>- 0800 (page 4)</a:t>
            </a:r>
          </a:p>
          <a:p>
            <a:r>
              <a:rPr lang="en-AU" dirty="0"/>
              <a:t>OBS - 0800</a:t>
            </a:r>
          </a:p>
          <a:p>
            <a:endParaRPr lang="en-AU" dirty="0"/>
          </a:p>
        </p:txBody>
      </p:sp>
      <p:sp>
        <p:nvSpPr>
          <p:cNvPr id="4" name="Content Placeholder 3">
            <a:extLst>
              <a:ext uri="{FF2B5EF4-FFF2-40B4-BE49-F238E27FC236}">
                <a16:creationId xmlns:a16="http://schemas.microsoft.com/office/drawing/2014/main" id="{C7C70CD3-95F6-E2BE-1A43-15A9390709E7}"/>
              </a:ext>
            </a:extLst>
          </p:cNvPr>
          <p:cNvSpPr>
            <a:spLocks noGrp="1"/>
          </p:cNvSpPr>
          <p:nvPr>
            <p:ph sz="half" idx="2"/>
          </p:nvPr>
        </p:nvSpPr>
        <p:spPr/>
        <p:txBody>
          <a:bodyPr/>
          <a:lstStyle/>
          <a:p>
            <a:r>
              <a:rPr lang="en-AU" dirty="0"/>
              <a:t>Progress Notes – 8:10</a:t>
            </a:r>
          </a:p>
        </p:txBody>
      </p:sp>
    </p:spTree>
    <p:extLst>
      <p:ext uri="{BB962C8B-B14F-4D97-AF65-F5344CB8AC3E}">
        <p14:creationId xmlns:p14="http://schemas.microsoft.com/office/powerpoint/2010/main" val="485315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pic>
        <p:nvPicPr>
          <p:cNvPr id="4" name="Picture 2" descr="Aluminium Sliding Door 2100h x 1450w - Stock Windows And Doors">
            <a:extLst>
              <a:ext uri="{FF2B5EF4-FFF2-40B4-BE49-F238E27FC236}">
                <a16:creationId xmlns:a16="http://schemas.microsoft.com/office/drawing/2014/main" id="{3BAEEF54-A939-222F-871A-DEC4E0F7A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287D9B-C623-D0C6-9E1F-AFB28617D3AA}"/>
              </a:ext>
            </a:extLst>
          </p:cNvPr>
          <p:cNvSpPr txBox="1"/>
          <p:nvPr/>
        </p:nvSpPr>
        <p:spPr>
          <a:xfrm>
            <a:off x="8476593" y="1050271"/>
            <a:ext cx="3026980" cy="707886"/>
          </a:xfrm>
          <a:prstGeom prst="rect">
            <a:avLst/>
          </a:prstGeom>
          <a:noFill/>
        </p:spPr>
        <p:txBody>
          <a:bodyPr wrap="square" rtlCol="0">
            <a:spAutoFit/>
          </a:bodyPr>
          <a:lstStyle/>
          <a:p>
            <a:r>
              <a:rPr lang="en-AU" sz="2000" dirty="0">
                <a:highlight>
                  <a:srgbClr val="00FF00"/>
                </a:highlight>
              </a:rPr>
              <a:t>Original, updated question on the next slide</a:t>
            </a:r>
          </a:p>
        </p:txBody>
      </p:sp>
      <p:sp>
        <p:nvSpPr>
          <p:cNvPr id="6" name="TextBox 5">
            <a:extLst>
              <a:ext uri="{FF2B5EF4-FFF2-40B4-BE49-F238E27FC236}">
                <a16:creationId xmlns:a16="http://schemas.microsoft.com/office/drawing/2014/main" id="{E92B2A78-76C0-9E28-36CD-DA301610563B}"/>
              </a:ext>
            </a:extLst>
          </p:cNvPr>
          <p:cNvSpPr txBox="1"/>
          <p:nvPr/>
        </p:nvSpPr>
        <p:spPr>
          <a:xfrm>
            <a:off x="7712075" y="2789912"/>
            <a:ext cx="2051050" cy="369332"/>
          </a:xfrm>
          <a:prstGeom prst="rect">
            <a:avLst/>
          </a:prstGeom>
          <a:noFill/>
        </p:spPr>
        <p:txBody>
          <a:bodyPr wrap="square" rtlCol="0">
            <a:spAutoFit/>
          </a:bodyPr>
          <a:lstStyle/>
          <a:p>
            <a:r>
              <a:rPr lang="en-AU" dirty="0"/>
              <a:t>Quest 31</a:t>
            </a:r>
          </a:p>
        </p:txBody>
      </p:sp>
      <p:sp>
        <p:nvSpPr>
          <p:cNvPr id="7" name="TextBox 6">
            <a:extLst>
              <a:ext uri="{FF2B5EF4-FFF2-40B4-BE49-F238E27FC236}">
                <a16:creationId xmlns:a16="http://schemas.microsoft.com/office/drawing/2014/main" id="{BA60C1EA-832C-AF89-F509-7EE072E892C6}"/>
              </a:ext>
            </a:extLst>
          </p:cNvPr>
          <p:cNvSpPr txBox="1"/>
          <p:nvPr/>
        </p:nvSpPr>
        <p:spPr>
          <a:xfrm>
            <a:off x="8409371" y="3787933"/>
            <a:ext cx="2051050" cy="369332"/>
          </a:xfrm>
          <a:prstGeom prst="rect">
            <a:avLst/>
          </a:prstGeom>
          <a:noFill/>
        </p:spPr>
        <p:txBody>
          <a:bodyPr wrap="square" rtlCol="0">
            <a:spAutoFit/>
          </a:bodyPr>
          <a:lstStyle/>
          <a:p>
            <a:r>
              <a:rPr lang="en-AU" dirty="0"/>
              <a:t>Quest 33</a:t>
            </a:r>
          </a:p>
        </p:txBody>
      </p:sp>
      <p:sp>
        <p:nvSpPr>
          <p:cNvPr id="8" name="TextBox 7">
            <a:extLst>
              <a:ext uri="{FF2B5EF4-FFF2-40B4-BE49-F238E27FC236}">
                <a16:creationId xmlns:a16="http://schemas.microsoft.com/office/drawing/2014/main" id="{D6D9343E-DEB5-A5EA-8625-C85134B50894}"/>
              </a:ext>
            </a:extLst>
          </p:cNvPr>
          <p:cNvSpPr txBox="1"/>
          <p:nvPr/>
        </p:nvSpPr>
        <p:spPr>
          <a:xfrm>
            <a:off x="9302748" y="5742344"/>
            <a:ext cx="2051050" cy="369332"/>
          </a:xfrm>
          <a:prstGeom prst="rect">
            <a:avLst/>
          </a:prstGeom>
          <a:noFill/>
        </p:spPr>
        <p:txBody>
          <a:bodyPr wrap="square" rtlCol="0">
            <a:spAutoFit/>
          </a:bodyPr>
          <a:lstStyle/>
          <a:p>
            <a:r>
              <a:rPr lang="en-AU" dirty="0"/>
              <a:t>Quest 33</a:t>
            </a:r>
          </a:p>
        </p:txBody>
      </p:sp>
      <p:sp>
        <p:nvSpPr>
          <p:cNvPr id="9" name="TextBox 8">
            <a:extLst>
              <a:ext uri="{FF2B5EF4-FFF2-40B4-BE49-F238E27FC236}">
                <a16:creationId xmlns:a16="http://schemas.microsoft.com/office/drawing/2014/main" id="{20CB5484-1046-4201-A618-DDB24A9A1D99}"/>
              </a:ext>
            </a:extLst>
          </p:cNvPr>
          <p:cNvSpPr txBox="1"/>
          <p:nvPr/>
        </p:nvSpPr>
        <p:spPr>
          <a:xfrm>
            <a:off x="9721849" y="2929040"/>
            <a:ext cx="2051050" cy="646331"/>
          </a:xfrm>
          <a:prstGeom prst="rect">
            <a:avLst/>
          </a:prstGeom>
          <a:noFill/>
        </p:spPr>
        <p:txBody>
          <a:bodyPr wrap="square" rtlCol="0">
            <a:spAutoFit/>
          </a:bodyPr>
          <a:lstStyle/>
          <a:p>
            <a:r>
              <a:rPr lang="en-AU" dirty="0"/>
              <a:t>Notes Checking Quest 32</a:t>
            </a:r>
          </a:p>
        </p:txBody>
      </p:sp>
    </p:spTree>
    <p:extLst>
      <p:ext uri="{BB962C8B-B14F-4D97-AF65-F5344CB8AC3E}">
        <p14:creationId xmlns:p14="http://schemas.microsoft.com/office/powerpoint/2010/main" val="3059146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6313-54FE-617B-56F3-176FBB257C4C}"/>
              </a:ext>
            </a:extLst>
          </p:cNvPr>
          <p:cNvSpPr>
            <a:spLocks noGrp="1"/>
          </p:cNvSpPr>
          <p:nvPr>
            <p:ph type="title"/>
          </p:nvPr>
        </p:nvSpPr>
        <p:spPr/>
        <p:txBody>
          <a:bodyPr/>
          <a:lstStyle/>
          <a:p>
            <a:r>
              <a:rPr lang="en-AU" dirty="0"/>
              <a:t>Day 15 8:30 – quest 31</a:t>
            </a:r>
          </a:p>
        </p:txBody>
      </p:sp>
      <p:sp>
        <p:nvSpPr>
          <p:cNvPr id="3" name="Content Placeholder 2">
            <a:extLst>
              <a:ext uri="{FF2B5EF4-FFF2-40B4-BE49-F238E27FC236}">
                <a16:creationId xmlns:a16="http://schemas.microsoft.com/office/drawing/2014/main" id="{2736BE81-0ED0-4384-B36B-DC3AAB2A46D8}"/>
              </a:ext>
            </a:extLst>
          </p:cNvPr>
          <p:cNvSpPr>
            <a:spLocks noGrp="1"/>
          </p:cNvSpPr>
          <p:nvPr>
            <p:ph sz="half" idx="1"/>
          </p:nvPr>
        </p:nvSpPr>
        <p:spPr/>
        <p:txBody>
          <a:bodyPr/>
          <a:lstStyle/>
          <a:p>
            <a:r>
              <a:rPr lang="en-AU" dirty="0"/>
              <a:t>BGL – Last (day14, 11:40)</a:t>
            </a:r>
          </a:p>
          <a:p>
            <a:r>
              <a:rPr lang="en-AU" dirty="0"/>
              <a:t>Med Chart – 0800 (page2-3)</a:t>
            </a:r>
          </a:p>
          <a:p>
            <a:r>
              <a:rPr lang="en-AU" dirty="0"/>
              <a:t>- 0615 (page 4)</a:t>
            </a:r>
          </a:p>
          <a:p>
            <a:r>
              <a:rPr lang="en-AU" dirty="0"/>
              <a:t>OBS - 0600</a:t>
            </a:r>
          </a:p>
        </p:txBody>
      </p:sp>
      <p:sp>
        <p:nvSpPr>
          <p:cNvPr id="4" name="Content Placeholder 3">
            <a:extLst>
              <a:ext uri="{FF2B5EF4-FFF2-40B4-BE49-F238E27FC236}">
                <a16:creationId xmlns:a16="http://schemas.microsoft.com/office/drawing/2014/main" id="{FDBAB5CD-EE07-FB22-E77C-ECB639985AFB}"/>
              </a:ext>
            </a:extLst>
          </p:cNvPr>
          <p:cNvSpPr>
            <a:spLocks noGrp="1"/>
          </p:cNvSpPr>
          <p:nvPr>
            <p:ph sz="half" idx="2"/>
          </p:nvPr>
        </p:nvSpPr>
        <p:spPr/>
        <p:txBody>
          <a:bodyPr/>
          <a:lstStyle/>
          <a:p>
            <a:r>
              <a:rPr lang="en-AU" dirty="0"/>
              <a:t>Progress notes – 08:10</a:t>
            </a:r>
          </a:p>
        </p:txBody>
      </p:sp>
    </p:spTree>
    <p:extLst>
      <p:ext uri="{BB962C8B-B14F-4D97-AF65-F5344CB8AC3E}">
        <p14:creationId xmlns:p14="http://schemas.microsoft.com/office/powerpoint/2010/main" val="2993753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A54F7-8F07-65ED-87E3-6CBB0484B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527B5-DFCC-BA38-DD7C-D1C265B4A2FA}"/>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4B6AACBB-A44A-1F12-752B-C4A4B3E85772}"/>
              </a:ext>
            </a:extLst>
          </p:cNvPr>
          <p:cNvSpPr>
            <a:spLocks noGrp="1"/>
          </p:cNvSpPr>
          <p:nvPr>
            <p:ph sz="half" idx="1"/>
          </p:nvPr>
        </p:nvSpPr>
        <p:spPr>
          <a:xfrm>
            <a:off x="838199" y="1825625"/>
            <a:ext cx="10515599" cy="4351338"/>
          </a:xfrm>
        </p:spPr>
        <p:txBody>
          <a:bodyPr>
            <a:normAutofit fontScale="92500" lnSpcReduction="20000"/>
          </a:bodyPr>
          <a:lstStyle/>
          <a:p>
            <a:r>
              <a:rPr lang="en-AU" dirty="0"/>
              <a:t>“What antibiotic should we used for MRSA?”</a:t>
            </a:r>
          </a:p>
          <a:p>
            <a:pPr lvl="1"/>
            <a:r>
              <a:rPr lang="en-AU" dirty="0" err="1">
                <a:highlight>
                  <a:srgbClr val="FFFF00"/>
                </a:highlight>
              </a:rPr>
              <a:t>Meropenam</a:t>
            </a:r>
            <a:endParaRPr lang="en-AU" dirty="0">
              <a:highlight>
                <a:srgbClr val="FFFF00"/>
              </a:highlight>
            </a:endParaRPr>
          </a:p>
          <a:p>
            <a:pPr lvl="1"/>
            <a:r>
              <a:rPr lang="en-AU" dirty="0">
                <a:highlight>
                  <a:srgbClr val="FFFF00"/>
                </a:highlight>
              </a:rPr>
              <a:t>Vancomycin – </a:t>
            </a:r>
            <a:r>
              <a:rPr lang="en-AU" dirty="0"/>
              <a:t>Vancomycin is the gold standard, but what is the recommended trough level for this drug?</a:t>
            </a:r>
          </a:p>
          <a:p>
            <a:pPr lvl="1"/>
            <a:r>
              <a:rPr lang="en-AU" dirty="0" err="1">
                <a:solidFill>
                  <a:schemeClr val="accent2">
                    <a:lumMod val="75000"/>
                  </a:schemeClr>
                </a:solidFill>
                <a:highlight>
                  <a:srgbClr val="FFFF00"/>
                </a:highlight>
              </a:rPr>
              <a:t>Linezoid</a:t>
            </a:r>
            <a:endParaRPr lang="en-AU" dirty="0">
              <a:solidFill>
                <a:schemeClr val="accent2">
                  <a:lumMod val="75000"/>
                </a:schemeClr>
              </a:solidFill>
              <a:highlight>
                <a:srgbClr val="FFFF00"/>
              </a:highlight>
            </a:endParaRPr>
          </a:p>
          <a:p>
            <a:pPr lvl="1"/>
            <a:r>
              <a:rPr lang="en-AU" dirty="0">
                <a:solidFill>
                  <a:schemeClr val="accent2">
                    <a:lumMod val="75000"/>
                  </a:schemeClr>
                </a:solidFill>
                <a:highlight>
                  <a:srgbClr val="FFFF00"/>
                </a:highlight>
              </a:rPr>
              <a:t>Daptomycin</a:t>
            </a:r>
          </a:p>
          <a:p>
            <a:pPr lvl="1"/>
            <a:r>
              <a:rPr lang="en-AU" dirty="0" err="1">
                <a:solidFill>
                  <a:schemeClr val="accent2">
                    <a:lumMod val="75000"/>
                  </a:schemeClr>
                </a:solidFill>
                <a:highlight>
                  <a:srgbClr val="FFFF00"/>
                </a:highlight>
                <a:latin typeface="Arial" panose="020B0604020202020204" pitchFamily="34" charset="0"/>
              </a:rPr>
              <a:t>C</a:t>
            </a:r>
            <a:r>
              <a:rPr lang="en-AU" b="0" i="0" dirty="0" err="1">
                <a:solidFill>
                  <a:schemeClr val="accent2">
                    <a:lumMod val="75000"/>
                  </a:schemeClr>
                </a:solidFill>
                <a:effectLst/>
                <a:highlight>
                  <a:srgbClr val="FFFF00"/>
                </a:highlight>
                <a:latin typeface="Arial" panose="020B0604020202020204" pitchFamily="34" charset="0"/>
              </a:rPr>
              <a:t>eftaroline</a:t>
            </a:r>
            <a:endParaRPr lang="en-AU" b="0" i="0" dirty="0">
              <a:solidFill>
                <a:schemeClr val="accent2">
                  <a:lumMod val="75000"/>
                </a:schemeClr>
              </a:solidFill>
              <a:effectLst/>
              <a:highlight>
                <a:srgbClr val="FFFF00"/>
              </a:highlight>
              <a:latin typeface="Arial" panose="020B0604020202020204" pitchFamily="34" charset="0"/>
            </a:endParaRPr>
          </a:p>
          <a:p>
            <a:pPr lvl="1"/>
            <a:r>
              <a:rPr lang="en-AU" dirty="0">
                <a:solidFill>
                  <a:schemeClr val="accent2">
                    <a:lumMod val="75000"/>
                  </a:schemeClr>
                </a:solidFill>
                <a:highlight>
                  <a:srgbClr val="FFFF00"/>
                </a:highlight>
                <a:latin typeface="Arial" panose="020B0604020202020204" pitchFamily="34" charset="0"/>
              </a:rPr>
              <a:t>D</a:t>
            </a:r>
            <a:r>
              <a:rPr lang="en-AU" b="0" i="0" dirty="0">
                <a:solidFill>
                  <a:schemeClr val="accent2">
                    <a:lumMod val="75000"/>
                  </a:schemeClr>
                </a:solidFill>
                <a:effectLst/>
                <a:highlight>
                  <a:srgbClr val="FFFF00"/>
                </a:highlight>
                <a:latin typeface="Arial" panose="020B0604020202020204" pitchFamily="34" charset="0"/>
              </a:rPr>
              <a:t>albavancin </a:t>
            </a:r>
            <a:r>
              <a:rPr lang="en-AU" b="0" i="0" dirty="0">
                <a:solidFill>
                  <a:schemeClr val="accent2">
                    <a:lumMod val="75000"/>
                  </a:schemeClr>
                </a:solidFill>
                <a:effectLst/>
                <a:latin typeface="Arial" panose="020B0604020202020204" pitchFamily="34" charset="0"/>
              </a:rPr>
              <a:t>– Yes, but </a:t>
            </a:r>
            <a:r>
              <a:rPr lang="en-AU" b="0" i="0" dirty="0" err="1">
                <a:solidFill>
                  <a:schemeClr val="accent2">
                    <a:lumMod val="75000"/>
                  </a:schemeClr>
                </a:solidFill>
                <a:effectLst/>
                <a:latin typeface="Arial" panose="020B0604020202020204" pitchFamily="34" charset="0"/>
              </a:rPr>
              <a:t>Dalbavacin</a:t>
            </a:r>
            <a:r>
              <a:rPr lang="en-AU" b="0" i="0" dirty="0">
                <a:solidFill>
                  <a:schemeClr val="accent2">
                    <a:lumMod val="75000"/>
                  </a:schemeClr>
                </a:solidFill>
                <a:effectLst/>
                <a:latin typeface="Arial" panose="020B0604020202020204" pitchFamily="34" charset="0"/>
              </a:rPr>
              <a:t> a</a:t>
            </a:r>
            <a:r>
              <a:rPr lang="en-AU" dirty="0">
                <a:solidFill>
                  <a:schemeClr val="accent2">
                    <a:lumMod val="75000"/>
                  </a:schemeClr>
                </a:solidFill>
                <a:latin typeface="Arial" panose="020B0604020202020204" pitchFamily="34" charset="0"/>
              </a:rPr>
              <a:t>re </a:t>
            </a:r>
            <a:r>
              <a:rPr lang="en-US" dirty="0">
                <a:solidFill>
                  <a:schemeClr val="accent2">
                    <a:lumMod val="75000"/>
                  </a:schemeClr>
                </a:solidFill>
                <a:latin typeface="Arial" panose="020B0604020202020204" pitchFamily="34" charset="0"/>
              </a:rPr>
              <a:t>reserved for complicated infections requiring special approvals</a:t>
            </a:r>
            <a:endParaRPr lang="en-AU" dirty="0">
              <a:solidFill>
                <a:schemeClr val="accent2">
                  <a:lumMod val="75000"/>
                </a:schemeClr>
              </a:solidFill>
              <a:latin typeface="Arial" panose="020B0604020202020204" pitchFamily="34" charset="0"/>
            </a:endParaRPr>
          </a:p>
          <a:p>
            <a:pPr lvl="1"/>
            <a:r>
              <a:rPr lang="en-AU" dirty="0">
                <a:solidFill>
                  <a:schemeClr val="accent2">
                    <a:lumMod val="75000"/>
                  </a:schemeClr>
                </a:solidFill>
                <a:highlight>
                  <a:srgbClr val="FFFF00"/>
                </a:highlight>
                <a:latin typeface="Arial" panose="020B0604020202020204" pitchFamily="34" charset="0"/>
              </a:rPr>
              <a:t>T</a:t>
            </a:r>
            <a:r>
              <a:rPr lang="en-AU" b="0" i="0" dirty="0">
                <a:solidFill>
                  <a:schemeClr val="accent2">
                    <a:lumMod val="75000"/>
                  </a:schemeClr>
                </a:solidFill>
                <a:effectLst/>
                <a:highlight>
                  <a:srgbClr val="FFFF00"/>
                </a:highlight>
                <a:latin typeface="Arial" panose="020B0604020202020204" pitchFamily="34" charset="0"/>
              </a:rPr>
              <a:t>igecycline </a:t>
            </a:r>
            <a:r>
              <a:rPr lang="en-AU" b="0" i="0" dirty="0">
                <a:solidFill>
                  <a:schemeClr val="accent2">
                    <a:lumMod val="75000"/>
                  </a:schemeClr>
                </a:solidFill>
                <a:effectLst/>
                <a:latin typeface="Arial" panose="020B0604020202020204" pitchFamily="34" charset="0"/>
              </a:rPr>
              <a:t>– Yes, but Tigecycline a</a:t>
            </a:r>
            <a:r>
              <a:rPr lang="en-AU" dirty="0">
                <a:solidFill>
                  <a:schemeClr val="accent2">
                    <a:lumMod val="75000"/>
                  </a:schemeClr>
                </a:solidFill>
                <a:latin typeface="Arial" panose="020B0604020202020204" pitchFamily="34" charset="0"/>
              </a:rPr>
              <a:t>re </a:t>
            </a:r>
            <a:r>
              <a:rPr lang="en-US" dirty="0">
                <a:solidFill>
                  <a:schemeClr val="accent2">
                    <a:lumMod val="75000"/>
                  </a:schemeClr>
                </a:solidFill>
                <a:latin typeface="Arial" panose="020B0604020202020204" pitchFamily="34" charset="0"/>
              </a:rPr>
              <a:t>reserved for complicated infections requiring special approvals</a:t>
            </a:r>
            <a:endParaRPr lang="en-AU" b="0" i="0" dirty="0">
              <a:solidFill>
                <a:schemeClr val="accent2">
                  <a:lumMod val="75000"/>
                </a:schemeClr>
              </a:solidFill>
              <a:effectLst/>
              <a:highlight>
                <a:srgbClr val="FFFF00"/>
              </a:highlight>
              <a:latin typeface="Arial" panose="020B0604020202020204" pitchFamily="34" charset="0"/>
            </a:endParaRPr>
          </a:p>
          <a:p>
            <a:pPr lvl="1"/>
            <a:r>
              <a:rPr lang="en-AU" b="0" i="0" dirty="0">
                <a:solidFill>
                  <a:schemeClr val="accent2">
                    <a:lumMod val="75000"/>
                  </a:schemeClr>
                </a:solidFill>
                <a:effectLst/>
                <a:latin typeface="Arial" panose="020B0604020202020204" pitchFamily="34" charset="0"/>
              </a:rPr>
              <a:t>Cefazolin</a:t>
            </a:r>
          </a:p>
          <a:p>
            <a:pPr lvl="1"/>
            <a:r>
              <a:rPr lang="en-AU" b="0" i="0" dirty="0">
                <a:solidFill>
                  <a:schemeClr val="accent2">
                    <a:lumMod val="75000"/>
                  </a:schemeClr>
                </a:solidFill>
                <a:effectLst/>
                <a:latin typeface="Arial" panose="020B0604020202020204" pitchFamily="34" charset="0"/>
              </a:rPr>
              <a:t>Flucloxacillin</a:t>
            </a:r>
            <a:endParaRPr lang="en-AU" dirty="0">
              <a:solidFill>
                <a:schemeClr val="accent2">
                  <a:lumMod val="75000"/>
                </a:schemeClr>
              </a:solidFill>
              <a:latin typeface="Arial" panose="020B0604020202020204" pitchFamily="34" charset="0"/>
            </a:endParaRPr>
          </a:p>
          <a:p>
            <a:pPr lvl="1"/>
            <a:r>
              <a:rPr lang="en-AU" dirty="0">
                <a:solidFill>
                  <a:schemeClr val="accent2">
                    <a:lumMod val="75000"/>
                  </a:schemeClr>
                </a:solidFill>
                <a:latin typeface="Arial" panose="020B0604020202020204" pitchFamily="34" charset="0"/>
              </a:rPr>
              <a:t>A</a:t>
            </a:r>
            <a:r>
              <a:rPr lang="en-AU" b="0" i="0" dirty="0">
                <a:solidFill>
                  <a:schemeClr val="accent2">
                    <a:lumMod val="75000"/>
                  </a:schemeClr>
                </a:solidFill>
                <a:effectLst/>
                <a:latin typeface="Arial" panose="020B0604020202020204" pitchFamily="34" charset="0"/>
              </a:rPr>
              <a:t>moxicillin</a:t>
            </a:r>
            <a:endParaRPr lang="en-AU" dirty="0">
              <a:solidFill>
                <a:schemeClr val="accent2">
                  <a:lumMod val="75000"/>
                </a:schemeClr>
              </a:solidFill>
            </a:endParaRPr>
          </a:p>
        </p:txBody>
      </p:sp>
    </p:spTree>
    <p:extLst>
      <p:ext uri="{BB962C8B-B14F-4D97-AF65-F5344CB8AC3E}">
        <p14:creationId xmlns:p14="http://schemas.microsoft.com/office/powerpoint/2010/main" val="3332809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6E56-1F9F-58F3-A621-9BD20007515F}"/>
              </a:ext>
            </a:extLst>
          </p:cNvPr>
          <p:cNvSpPr>
            <a:spLocks noGrp="1"/>
          </p:cNvSpPr>
          <p:nvPr>
            <p:ph type="title"/>
          </p:nvPr>
        </p:nvSpPr>
        <p:spPr/>
        <p:txBody>
          <a:bodyPr/>
          <a:lstStyle/>
          <a:p>
            <a:r>
              <a:rPr lang="en-AU" dirty="0"/>
              <a:t>Day 1 10:30 – Quest 2</a:t>
            </a:r>
          </a:p>
        </p:txBody>
      </p:sp>
      <p:sp>
        <p:nvSpPr>
          <p:cNvPr id="3" name="Content Placeholder 2">
            <a:extLst>
              <a:ext uri="{FF2B5EF4-FFF2-40B4-BE49-F238E27FC236}">
                <a16:creationId xmlns:a16="http://schemas.microsoft.com/office/drawing/2014/main" id="{49A5CB6A-5BBD-9C56-0445-E86D114BB90C}"/>
              </a:ext>
            </a:extLst>
          </p:cNvPr>
          <p:cNvSpPr>
            <a:spLocks noGrp="1"/>
          </p:cNvSpPr>
          <p:nvPr>
            <p:ph sz="half" idx="1"/>
          </p:nvPr>
        </p:nvSpPr>
        <p:spPr>
          <a:xfrm>
            <a:off x="838199" y="1825625"/>
            <a:ext cx="9987455" cy="4351338"/>
          </a:xfrm>
        </p:spPr>
        <p:txBody>
          <a:bodyPr/>
          <a:lstStyle/>
          <a:p>
            <a:r>
              <a:rPr lang="en-AU" dirty="0">
                <a:highlight>
                  <a:srgbClr val="C0C0C0"/>
                </a:highlight>
              </a:rPr>
              <a:t>BGL – 0</a:t>
            </a:r>
          </a:p>
          <a:p>
            <a:r>
              <a:rPr lang="en-AU" dirty="0">
                <a:highlight>
                  <a:srgbClr val="C0C0C0"/>
                </a:highlight>
              </a:rPr>
              <a:t>Anticoagulation – 0</a:t>
            </a:r>
          </a:p>
          <a:p>
            <a:r>
              <a:rPr lang="en-AU" dirty="0" err="1"/>
              <a:t>Medchart</a:t>
            </a:r>
            <a:r>
              <a:rPr lang="en-AU" dirty="0"/>
              <a:t> – 08:00</a:t>
            </a:r>
          </a:p>
          <a:p>
            <a:r>
              <a:rPr lang="en-AU" dirty="0"/>
              <a:t>MHMP – 2 pages given</a:t>
            </a:r>
          </a:p>
          <a:p>
            <a:r>
              <a:rPr lang="en-AU" dirty="0"/>
              <a:t>OBS – 10:00</a:t>
            </a:r>
          </a:p>
          <a:p>
            <a:endParaRPr lang="en-AU" dirty="0"/>
          </a:p>
          <a:p>
            <a:r>
              <a:rPr lang="en-AU" dirty="0"/>
              <a:t>Progress notes – 10:30</a:t>
            </a:r>
          </a:p>
          <a:p>
            <a:endParaRPr lang="en-AU" dirty="0"/>
          </a:p>
          <a:p>
            <a:endParaRPr lang="en-AU" dirty="0"/>
          </a:p>
        </p:txBody>
      </p:sp>
      <p:sp>
        <p:nvSpPr>
          <p:cNvPr id="5" name="TextBox 4">
            <a:extLst>
              <a:ext uri="{FF2B5EF4-FFF2-40B4-BE49-F238E27FC236}">
                <a16:creationId xmlns:a16="http://schemas.microsoft.com/office/drawing/2014/main" id="{D25A7410-A46C-49CB-9BB4-2BCC06F7E218}"/>
              </a:ext>
            </a:extLst>
          </p:cNvPr>
          <p:cNvSpPr txBox="1"/>
          <p:nvPr/>
        </p:nvSpPr>
        <p:spPr>
          <a:xfrm>
            <a:off x="8161283" y="299545"/>
            <a:ext cx="3557751" cy="369332"/>
          </a:xfrm>
          <a:prstGeom prst="rect">
            <a:avLst/>
          </a:prstGeom>
          <a:noFill/>
        </p:spPr>
        <p:txBody>
          <a:bodyPr wrap="square" rtlCol="0">
            <a:spAutoFit/>
          </a:bodyPr>
          <a:lstStyle/>
          <a:p>
            <a:r>
              <a:rPr lang="en-AU" dirty="0"/>
              <a:t>Progress Notes – 0945 – quest 0</a:t>
            </a:r>
          </a:p>
        </p:txBody>
      </p:sp>
    </p:spTree>
    <p:extLst>
      <p:ext uri="{BB962C8B-B14F-4D97-AF65-F5344CB8AC3E}">
        <p14:creationId xmlns:p14="http://schemas.microsoft.com/office/powerpoint/2010/main" val="4233268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
        <p:nvSpPr>
          <p:cNvPr id="4" name="Smiley Face 3">
            <a:extLst>
              <a:ext uri="{FF2B5EF4-FFF2-40B4-BE49-F238E27FC236}">
                <a16:creationId xmlns:a16="http://schemas.microsoft.com/office/drawing/2014/main" id="{0A0F359D-AE2F-B10A-07DE-80319987AF42}"/>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963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522204"/>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3" name="Smiley Face 2">
            <a:extLst>
              <a:ext uri="{FF2B5EF4-FFF2-40B4-BE49-F238E27FC236}">
                <a16:creationId xmlns:a16="http://schemas.microsoft.com/office/drawing/2014/main" id="{8B869D82-F827-18AC-5E40-C2C997B48E0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630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5" name="Smiley Face 4">
            <a:extLst>
              <a:ext uri="{FF2B5EF4-FFF2-40B4-BE49-F238E27FC236}">
                <a16:creationId xmlns:a16="http://schemas.microsoft.com/office/drawing/2014/main" id="{28A88AB9-8922-E7EA-126A-BCAC8FBE2BE4}"/>
              </a:ext>
            </a:extLst>
          </p:cNvPr>
          <p:cNvSpPr/>
          <p:nvPr/>
        </p:nvSpPr>
        <p:spPr>
          <a:xfrm>
            <a:off x="9723119" y="3777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507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5657</TotalTime>
  <Words>2839</Words>
  <Application>Microsoft Office PowerPoint</Application>
  <PresentationFormat>Widescreen</PresentationFormat>
  <Paragraphs>262</Paragraphs>
  <Slides>27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Aptos Display</vt:lpstr>
      <vt:lpstr>Arial</vt:lpstr>
      <vt:lpstr>Calibri</vt:lpstr>
      <vt:lpstr>Office Theme</vt:lpstr>
      <vt:lpstr>Game based learning scenario</vt:lpstr>
      <vt:lpstr>Game start</vt:lpstr>
      <vt:lpstr>Day 1 10:30 – Quest 2</vt:lpstr>
      <vt:lpstr>Arrived at the hospital and Dr Barton is waiting for you.</vt:lpstr>
      <vt:lpstr>Dr Barton “popup” asks more questions</vt:lpstr>
      <vt:lpstr>PowerPoint Presentation</vt:lpstr>
      <vt:lpstr>Dr Barton Questions</vt:lpstr>
      <vt:lpstr>Dr Barton questions</vt:lpstr>
      <vt:lpstr>Dr Barton Questions</vt:lpstr>
      <vt:lpstr>Debrief with Dr Barton </vt:lpstr>
      <vt:lpstr>Students have to send the swabs and bloods off</vt:lpstr>
      <vt:lpstr>The next day, you are early at the wards.</vt:lpstr>
      <vt:lpstr>Day 1 15:15 – quest 10</vt:lpstr>
      <vt:lpstr>Meet Dr Barton again (Day 1)</vt:lpstr>
      <vt:lpstr>Meet Dr Barton Again (Day 1)</vt:lpstr>
      <vt:lpstr>Dr Barton popup</vt:lpstr>
      <vt:lpstr>Students can roam around the hospital again</vt:lpstr>
      <vt:lpstr>Meet Dr Barton again (Day 3)</vt:lpstr>
      <vt:lpstr>Day 3 11:20 – quest 20</vt:lpstr>
      <vt:lpstr>Dr Baron popup</vt:lpstr>
      <vt:lpstr>You have to go back to university for teaching and came back on Day 14</vt:lpstr>
      <vt:lpstr>Meet Dr Barton (Day 14)</vt:lpstr>
      <vt:lpstr>Day 14 8:10 – quest 27</vt:lpstr>
      <vt:lpstr>Meet Dr Barton (Day 15)</vt:lpstr>
      <vt:lpstr>Day 15 8:30 – quest 31</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13</cp:revision>
  <dcterms:created xsi:type="dcterms:W3CDTF">2024-04-08T07:42:06Z</dcterms:created>
  <dcterms:modified xsi:type="dcterms:W3CDTF">2025-04-08T13:49:32Z</dcterms:modified>
</cp:coreProperties>
</file>